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257" r:id="rId3"/>
    <p:sldId id="262" r:id="rId4"/>
    <p:sldId id="364" r:id="rId5"/>
    <p:sldId id="439" r:id="rId6"/>
    <p:sldId id="440" r:id="rId7"/>
    <p:sldId id="362" r:id="rId8"/>
    <p:sldId id="441" r:id="rId9"/>
    <p:sldId id="442" r:id="rId10"/>
    <p:sldId id="443" r:id="rId11"/>
    <p:sldId id="444" r:id="rId12"/>
    <p:sldId id="385" r:id="rId13"/>
    <p:sldId id="286" r:id="rId14"/>
    <p:sldId id="445" r:id="rId15"/>
    <p:sldId id="446" r:id="rId16"/>
    <p:sldId id="447" r:id="rId17"/>
    <p:sldId id="448" r:id="rId18"/>
    <p:sldId id="449" r:id="rId19"/>
    <p:sldId id="363" r:id="rId20"/>
    <p:sldId id="450" r:id="rId21"/>
    <p:sldId id="451" r:id="rId22"/>
    <p:sldId id="452" r:id="rId23"/>
    <p:sldId id="453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A476E-76CB-4300-8983-5BBC1643033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53E29E8-7DB4-47C3-8DAB-34DAEE2F508D}">
      <dgm:prSet phldrT="[Texte]" custT="1"/>
      <dgm:spPr/>
      <dgm:t>
        <a:bodyPr/>
        <a:lstStyle/>
        <a:p>
          <a:r>
            <a:rPr lang="fr-FR" sz="2800" b="1" dirty="0" smtClean="0"/>
            <a:t>I. Introduction</a:t>
          </a:r>
          <a:endParaRPr lang="fr-FR" sz="2800" b="1" dirty="0"/>
        </a:p>
      </dgm:t>
    </dgm:pt>
    <dgm:pt modelId="{8BDDA92F-E690-410F-B8F2-55696D288E06}" type="parTrans" cxnId="{55BEB80D-DB86-4943-B579-0D3BA759369E}">
      <dgm:prSet/>
      <dgm:spPr/>
      <dgm:t>
        <a:bodyPr/>
        <a:lstStyle/>
        <a:p>
          <a:endParaRPr lang="fr-FR"/>
        </a:p>
      </dgm:t>
    </dgm:pt>
    <dgm:pt modelId="{FED67945-8178-46AC-A233-C1372E1C885E}" type="sibTrans" cxnId="{55BEB80D-DB86-4943-B579-0D3BA759369E}">
      <dgm:prSet/>
      <dgm:spPr/>
      <dgm:t>
        <a:bodyPr/>
        <a:lstStyle/>
        <a:p>
          <a:endParaRPr lang="fr-FR"/>
        </a:p>
      </dgm:t>
    </dgm:pt>
    <dgm:pt modelId="{B3150C07-ECE2-481A-A135-31E4A21D7363}">
      <dgm:prSet phldrT="[Texte]" custT="1"/>
      <dgm:spPr/>
      <dgm:t>
        <a:bodyPr/>
        <a:lstStyle/>
        <a:p>
          <a:r>
            <a:rPr lang="fr-FR" sz="2800" b="1" dirty="0" smtClean="0"/>
            <a:t>II. Fonction de transfert</a:t>
          </a:r>
          <a:endParaRPr lang="fr-FR" sz="2800" b="1" dirty="0"/>
        </a:p>
      </dgm:t>
    </dgm:pt>
    <dgm:pt modelId="{DA17E929-4BC4-44C0-AF1F-FBD7E0511541}" type="parTrans" cxnId="{45325EA9-3618-47BD-A533-CF11B31F081F}">
      <dgm:prSet/>
      <dgm:spPr/>
      <dgm:t>
        <a:bodyPr/>
        <a:lstStyle/>
        <a:p>
          <a:endParaRPr lang="fr-FR"/>
        </a:p>
      </dgm:t>
    </dgm:pt>
    <dgm:pt modelId="{CAE97677-9DC2-415F-90A6-F3AB24128246}" type="sibTrans" cxnId="{45325EA9-3618-47BD-A533-CF11B31F081F}">
      <dgm:prSet/>
      <dgm:spPr/>
      <dgm:t>
        <a:bodyPr/>
        <a:lstStyle/>
        <a:p>
          <a:endParaRPr lang="fr-FR"/>
        </a:p>
      </dgm:t>
    </dgm:pt>
    <dgm:pt modelId="{A54DB9D4-6BEC-4942-9DB0-99E8F552361C}">
      <dgm:prSet phldrT="[Texte]" custT="1"/>
      <dgm:spPr/>
      <dgm:t>
        <a:bodyPr/>
        <a:lstStyle/>
        <a:p>
          <a:r>
            <a:rPr lang="fr-FR" sz="2800" b="1" dirty="0" smtClean="0"/>
            <a:t>III. Filtre passif</a:t>
          </a:r>
          <a:endParaRPr lang="fr-FR" sz="2800" b="1" dirty="0"/>
        </a:p>
      </dgm:t>
    </dgm:pt>
    <dgm:pt modelId="{227FEC28-51CB-459B-BD16-0514867293B1}" type="parTrans" cxnId="{72C402C8-48A5-4824-8795-04570F612E59}">
      <dgm:prSet/>
      <dgm:spPr/>
      <dgm:t>
        <a:bodyPr/>
        <a:lstStyle/>
        <a:p>
          <a:endParaRPr lang="fr-FR"/>
        </a:p>
      </dgm:t>
    </dgm:pt>
    <dgm:pt modelId="{AE998EC8-CFAC-4610-A271-AFE503872EBB}" type="sibTrans" cxnId="{72C402C8-48A5-4824-8795-04570F612E59}">
      <dgm:prSet/>
      <dgm:spPr/>
      <dgm:t>
        <a:bodyPr/>
        <a:lstStyle/>
        <a:p>
          <a:endParaRPr lang="fr-FR"/>
        </a:p>
      </dgm:t>
    </dgm:pt>
    <dgm:pt modelId="{027580CC-20F2-4E0D-BE80-1426854137B9}">
      <dgm:prSet phldrT="[Texte]" custT="1"/>
      <dgm:spPr/>
      <dgm:t>
        <a:bodyPr/>
        <a:lstStyle/>
        <a:p>
          <a:r>
            <a:rPr lang="fr-FR" sz="2800" b="1" dirty="0" smtClean="0"/>
            <a:t>IV. Filtre actif</a:t>
          </a:r>
          <a:endParaRPr lang="fr-FR" sz="2800" b="1" dirty="0"/>
        </a:p>
      </dgm:t>
    </dgm:pt>
    <dgm:pt modelId="{2619783D-3FF9-4A89-BBBD-2F4EC64E6B32}" type="parTrans" cxnId="{A1B361FE-432E-4B3C-BBA8-25B60B8B6A85}">
      <dgm:prSet/>
      <dgm:spPr/>
      <dgm:t>
        <a:bodyPr/>
        <a:lstStyle/>
        <a:p>
          <a:endParaRPr lang="fr-FR"/>
        </a:p>
      </dgm:t>
    </dgm:pt>
    <dgm:pt modelId="{84F2A811-A478-4853-98C1-2D4103EEC77B}" type="sibTrans" cxnId="{A1B361FE-432E-4B3C-BBA8-25B60B8B6A85}">
      <dgm:prSet/>
      <dgm:spPr/>
      <dgm:t>
        <a:bodyPr/>
        <a:lstStyle/>
        <a:p>
          <a:endParaRPr lang="fr-FR"/>
        </a:p>
      </dgm:t>
    </dgm:pt>
    <dgm:pt modelId="{5E37A1B9-9CED-4769-894A-5CEAAD7E2137}" type="pres">
      <dgm:prSet presAssocID="{E2DA476E-76CB-4300-8983-5BBC164303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477E3F-ACB9-47AA-B965-CFF8A208C850}" type="pres">
      <dgm:prSet presAssocID="{953E29E8-7DB4-47C3-8DAB-34DAEE2F50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BC5808-F5CC-4ADD-A154-177206F94E85}" type="pres">
      <dgm:prSet presAssocID="{FED67945-8178-46AC-A233-C1372E1C885E}" presName="sibTrans" presStyleLbl="sibTrans2D1" presStyleIdx="0" presStyleCnt="3"/>
      <dgm:spPr/>
      <dgm:t>
        <a:bodyPr/>
        <a:lstStyle/>
        <a:p>
          <a:endParaRPr lang="fr-FR"/>
        </a:p>
      </dgm:t>
    </dgm:pt>
    <dgm:pt modelId="{D30C945F-30BD-4BC5-BE77-F2E1651F05B0}" type="pres">
      <dgm:prSet presAssocID="{FED67945-8178-46AC-A233-C1372E1C885E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3FD80F78-FA7E-47CD-A690-78F5D797D309}" type="pres">
      <dgm:prSet presAssocID="{B3150C07-ECE2-481A-A135-31E4A21D7363}" presName="node" presStyleLbl="node1" presStyleIdx="1" presStyleCnt="4" custScaleX="1400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539349-9A3C-4E14-9A4C-1F59FDCA26BC}" type="pres">
      <dgm:prSet presAssocID="{CAE97677-9DC2-415F-90A6-F3AB2412824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17F1CB20-01E9-468C-8EBD-0D873E8E22C4}" type="pres">
      <dgm:prSet presAssocID="{CAE97677-9DC2-415F-90A6-F3AB24128246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E92F74CE-F629-4E4C-8E01-494779485392}" type="pres">
      <dgm:prSet presAssocID="{A54DB9D4-6BEC-4942-9DB0-99E8F552361C}" presName="node" presStyleLbl="node1" presStyleIdx="2" presStyleCnt="4" custScaleX="139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F5D25B-9B5E-4802-A81F-817A1AEF064B}" type="pres">
      <dgm:prSet presAssocID="{AE998EC8-CFAC-4610-A271-AFE503872EBB}" presName="sibTrans" presStyleLbl="sibTrans2D1" presStyleIdx="2" presStyleCnt="3"/>
      <dgm:spPr/>
      <dgm:t>
        <a:bodyPr/>
        <a:lstStyle/>
        <a:p>
          <a:endParaRPr lang="fr-FR"/>
        </a:p>
      </dgm:t>
    </dgm:pt>
    <dgm:pt modelId="{C139825C-8A5F-4D2F-B863-FE31C2C5DD04}" type="pres">
      <dgm:prSet presAssocID="{AE998EC8-CFAC-4610-A271-AFE503872EBB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04644822-9B69-4484-B0FB-060FAD54F982}" type="pres">
      <dgm:prSet presAssocID="{027580CC-20F2-4E0D-BE80-1426854137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4A4E79-542B-41F7-BFDD-5D5DFF2865AC}" type="presOf" srcId="{FED67945-8178-46AC-A233-C1372E1C885E}" destId="{D30C945F-30BD-4BC5-BE77-F2E1651F05B0}" srcOrd="1" destOrd="0" presId="urn:microsoft.com/office/officeart/2005/8/layout/process5"/>
    <dgm:cxn modelId="{A1B361FE-432E-4B3C-BBA8-25B60B8B6A85}" srcId="{E2DA476E-76CB-4300-8983-5BBC1643033B}" destId="{027580CC-20F2-4E0D-BE80-1426854137B9}" srcOrd="3" destOrd="0" parTransId="{2619783D-3FF9-4A89-BBBD-2F4EC64E6B32}" sibTransId="{84F2A811-A478-4853-98C1-2D4103EEC77B}"/>
    <dgm:cxn modelId="{A795EBE6-3179-4F39-9777-BCDE3619413B}" type="presOf" srcId="{953E29E8-7DB4-47C3-8DAB-34DAEE2F508D}" destId="{05477E3F-ACB9-47AA-B965-CFF8A208C850}" srcOrd="0" destOrd="0" presId="urn:microsoft.com/office/officeart/2005/8/layout/process5"/>
    <dgm:cxn modelId="{46A7F286-8752-4D80-85CC-D1BCBB4E493E}" type="presOf" srcId="{027580CC-20F2-4E0D-BE80-1426854137B9}" destId="{04644822-9B69-4484-B0FB-060FAD54F982}" srcOrd="0" destOrd="0" presId="urn:microsoft.com/office/officeart/2005/8/layout/process5"/>
    <dgm:cxn modelId="{45325EA9-3618-47BD-A533-CF11B31F081F}" srcId="{E2DA476E-76CB-4300-8983-5BBC1643033B}" destId="{B3150C07-ECE2-481A-A135-31E4A21D7363}" srcOrd="1" destOrd="0" parTransId="{DA17E929-4BC4-44C0-AF1F-FBD7E0511541}" sibTransId="{CAE97677-9DC2-415F-90A6-F3AB24128246}"/>
    <dgm:cxn modelId="{FE55633B-25B6-43FC-AC11-4C9D850E4AB0}" type="presOf" srcId="{CAE97677-9DC2-415F-90A6-F3AB24128246}" destId="{F4539349-9A3C-4E14-9A4C-1F59FDCA26BC}" srcOrd="0" destOrd="0" presId="urn:microsoft.com/office/officeart/2005/8/layout/process5"/>
    <dgm:cxn modelId="{B2C5F548-F68F-44F7-9E49-915520EA42C7}" type="presOf" srcId="{AE998EC8-CFAC-4610-A271-AFE503872EBB}" destId="{8DF5D25B-9B5E-4802-A81F-817A1AEF064B}" srcOrd="0" destOrd="0" presId="urn:microsoft.com/office/officeart/2005/8/layout/process5"/>
    <dgm:cxn modelId="{72C402C8-48A5-4824-8795-04570F612E59}" srcId="{E2DA476E-76CB-4300-8983-5BBC1643033B}" destId="{A54DB9D4-6BEC-4942-9DB0-99E8F552361C}" srcOrd="2" destOrd="0" parTransId="{227FEC28-51CB-459B-BD16-0514867293B1}" sibTransId="{AE998EC8-CFAC-4610-A271-AFE503872EBB}"/>
    <dgm:cxn modelId="{55BEB80D-DB86-4943-B579-0D3BA759369E}" srcId="{E2DA476E-76CB-4300-8983-5BBC1643033B}" destId="{953E29E8-7DB4-47C3-8DAB-34DAEE2F508D}" srcOrd="0" destOrd="0" parTransId="{8BDDA92F-E690-410F-B8F2-55696D288E06}" sibTransId="{FED67945-8178-46AC-A233-C1372E1C885E}"/>
    <dgm:cxn modelId="{E77EA441-4859-4603-A998-26E9ECBB0DAF}" type="presOf" srcId="{E2DA476E-76CB-4300-8983-5BBC1643033B}" destId="{5E37A1B9-9CED-4769-894A-5CEAAD7E2137}" srcOrd="0" destOrd="0" presId="urn:microsoft.com/office/officeart/2005/8/layout/process5"/>
    <dgm:cxn modelId="{1DEAD7B7-68AE-406B-BA3C-C9C36C5B76ED}" type="presOf" srcId="{A54DB9D4-6BEC-4942-9DB0-99E8F552361C}" destId="{E92F74CE-F629-4E4C-8E01-494779485392}" srcOrd="0" destOrd="0" presId="urn:microsoft.com/office/officeart/2005/8/layout/process5"/>
    <dgm:cxn modelId="{17F3C036-A336-4DB3-A8D5-22DE5D54F810}" type="presOf" srcId="{CAE97677-9DC2-415F-90A6-F3AB24128246}" destId="{17F1CB20-01E9-468C-8EBD-0D873E8E22C4}" srcOrd="1" destOrd="0" presId="urn:microsoft.com/office/officeart/2005/8/layout/process5"/>
    <dgm:cxn modelId="{735ED307-3D03-4F43-BBAD-FFAE95A5C0DE}" type="presOf" srcId="{AE998EC8-CFAC-4610-A271-AFE503872EBB}" destId="{C139825C-8A5F-4D2F-B863-FE31C2C5DD04}" srcOrd="1" destOrd="0" presId="urn:microsoft.com/office/officeart/2005/8/layout/process5"/>
    <dgm:cxn modelId="{7D2D417D-184E-4E84-A162-7FE84D586FBA}" type="presOf" srcId="{B3150C07-ECE2-481A-A135-31E4A21D7363}" destId="{3FD80F78-FA7E-47CD-A690-78F5D797D309}" srcOrd="0" destOrd="0" presId="urn:microsoft.com/office/officeart/2005/8/layout/process5"/>
    <dgm:cxn modelId="{E140E2E6-0B14-46A3-92E5-703B0CD6EAED}" type="presOf" srcId="{FED67945-8178-46AC-A233-C1372E1C885E}" destId="{FFBC5808-F5CC-4ADD-A154-177206F94E85}" srcOrd="0" destOrd="0" presId="urn:microsoft.com/office/officeart/2005/8/layout/process5"/>
    <dgm:cxn modelId="{7C5AE2BA-F427-430D-A1E1-E0586D873FD7}" type="presParOf" srcId="{5E37A1B9-9CED-4769-894A-5CEAAD7E2137}" destId="{05477E3F-ACB9-47AA-B965-CFF8A208C850}" srcOrd="0" destOrd="0" presId="urn:microsoft.com/office/officeart/2005/8/layout/process5"/>
    <dgm:cxn modelId="{B40BC286-9EF8-434E-ADBB-9FD4D2070441}" type="presParOf" srcId="{5E37A1B9-9CED-4769-894A-5CEAAD7E2137}" destId="{FFBC5808-F5CC-4ADD-A154-177206F94E85}" srcOrd="1" destOrd="0" presId="urn:microsoft.com/office/officeart/2005/8/layout/process5"/>
    <dgm:cxn modelId="{955A6CFC-9EBD-4673-81BA-2BA4F425ECA3}" type="presParOf" srcId="{FFBC5808-F5CC-4ADD-A154-177206F94E85}" destId="{D30C945F-30BD-4BC5-BE77-F2E1651F05B0}" srcOrd="0" destOrd="0" presId="urn:microsoft.com/office/officeart/2005/8/layout/process5"/>
    <dgm:cxn modelId="{41AE4A95-2323-439F-B8D0-B7A83CEB6C0E}" type="presParOf" srcId="{5E37A1B9-9CED-4769-894A-5CEAAD7E2137}" destId="{3FD80F78-FA7E-47CD-A690-78F5D797D309}" srcOrd="2" destOrd="0" presId="urn:microsoft.com/office/officeart/2005/8/layout/process5"/>
    <dgm:cxn modelId="{E9D98816-F503-4DFB-9C7D-DEC2CE3DEB4A}" type="presParOf" srcId="{5E37A1B9-9CED-4769-894A-5CEAAD7E2137}" destId="{F4539349-9A3C-4E14-9A4C-1F59FDCA26BC}" srcOrd="3" destOrd="0" presId="urn:microsoft.com/office/officeart/2005/8/layout/process5"/>
    <dgm:cxn modelId="{E8C9C747-B1C3-41B0-90F0-1394397ABB48}" type="presParOf" srcId="{F4539349-9A3C-4E14-9A4C-1F59FDCA26BC}" destId="{17F1CB20-01E9-468C-8EBD-0D873E8E22C4}" srcOrd="0" destOrd="0" presId="urn:microsoft.com/office/officeart/2005/8/layout/process5"/>
    <dgm:cxn modelId="{1C717799-12B4-4335-ADC2-11F8A21D94B4}" type="presParOf" srcId="{5E37A1B9-9CED-4769-894A-5CEAAD7E2137}" destId="{E92F74CE-F629-4E4C-8E01-494779485392}" srcOrd="4" destOrd="0" presId="urn:microsoft.com/office/officeart/2005/8/layout/process5"/>
    <dgm:cxn modelId="{87821B8C-7FC4-4D55-9619-1E583E94E86D}" type="presParOf" srcId="{5E37A1B9-9CED-4769-894A-5CEAAD7E2137}" destId="{8DF5D25B-9B5E-4802-A81F-817A1AEF064B}" srcOrd="5" destOrd="0" presId="urn:microsoft.com/office/officeart/2005/8/layout/process5"/>
    <dgm:cxn modelId="{DF1E7DE6-48C2-480D-8025-A9CBCB05539D}" type="presParOf" srcId="{8DF5D25B-9B5E-4802-A81F-817A1AEF064B}" destId="{C139825C-8A5F-4D2F-B863-FE31C2C5DD04}" srcOrd="0" destOrd="0" presId="urn:microsoft.com/office/officeart/2005/8/layout/process5"/>
    <dgm:cxn modelId="{884BD28C-B7AD-494D-8BB9-61A28275F89B}" type="presParOf" srcId="{5E37A1B9-9CED-4769-894A-5CEAAD7E2137}" destId="{04644822-9B69-4484-B0FB-060FAD54F98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93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89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3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6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3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7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60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0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C7E880-104E-4C3D-AAFB-75737739F726}" type="datetimeFigureOut">
              <a:rPr lang="fr-FR" smtClean="0"/>
              <a:t>07/04/2017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014B92A-0151-4041-A0D5-DF6135158C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087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5485"/>
            <a:ext cx="12192000" cy="2673970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r-FR" sz="2800" b="1" dirty="0" smtClean="0"/>
              <a:t>COURS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DE TRAITEMENT </a:t>
            </a:r>
            <a:br>
              <a:rPr lang="fr-FR" sz="2800" dirty="0" smtClean="0"/>
            </a:br>
            <a:r>
              <a:rPr lang="fr-FR" sz="2800" dirty="0" smtClean="0"/>
              <a:t>ANALOGIQUE DES SIGNAUX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dirty="0" smtClean="0"/>
              <a:t>www. magoe.net  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37018"/>
            <a:ext cx="12192000" cy="1620982"/>
          </a:xfrm>
        </p:spPr>
        <p:txBody>
          <a:bodyPr>
            <a:noAutofit/>
          </a:bodyPr>
          <a:lstStyle/>
          <a:p>
            <a:pPr algn="just"/>
            <a:r>
              <a:rPr lang="fr-FR" sz="3200" dirty="0" smtClean="0"/>
              <a:t>M. Mazoughou </a:t>
            </a:r>
            <a:r>
              <a:rPr lang="fr-FR" sz="3200" dirty="0"/>
              <a:t>Goépogui </a:t>
            </a:r>
            <a:r>
              <a:rPr lang="fr-FR" sz="3200" dirty="0" smtClean="0"/>
              <a:t>			</a:t>
            </a:r>
            <a:r>
              <a:rPr lang="fr-FR" sz="2400" i="1" dirty="0" smtClean="0"/>
              <a:t>massaleidamagoe2014@gmail.com</a:t>
            </a:r>
          </a:p>
          <a:p>
            <a:pPr algn="r"/>
            <a:r>
              <a:rPr lang="fr-FR" sz="3200" i="1" dirty="0" smtClean="0"/>
              <a:t>669 35 43 10 / 655 34 42 38 / 624 05 56 40</a:t>
            </a:r>
            <a:endParaRPr lang="fr-FR" sz="3200" i="1" dirty="0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5395" r="38080" b="24655"/>
          <a:stretch/>
        </p:blipFill>
        <p:spPr bwMode="auto">
          <a:xfrm>
            <a:off x="207818" y="0"/>
            <a:ext cx="5320146" cy="4807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85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Introduction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14" y="1934440"/>
            <a:ext cx="8991446" cy="48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0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Introduction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46" y="2473902"/>
            <a:ext cx="10462908" cy="37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/>
              <a:t>1.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74" y="1897245"/>
            <a:ext cx="10765160" cy="11091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/>
              <a:t>e) Diagrammes de Bode</a:t>
            </a:r>
            <a:r>
              <a:rPr lang="fr-FR" sz="2800" b="1" dirty="0" smtClean="0"/>
              <a:t>.</a:t>
            </a:r>
            <a:endParaRPr lang="fr-FR" altLang="fr-FR" sz="2800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12" y="3006437"/>
            <a:ext cx="10502175" cy="27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856510"/>
            <a:ext cx="12192000" cy="33805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/>
              <a:t>f) Bande </a:t>
            </a:r>
            <a:r>
              <a:rPr lang="fr-FR" sz="3200" b="1" dirty="0" smtClean="0"/>
              <a:t>passante.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dirty="0" smtClean="0"/>
              <a:t>C’est </a:t>
            </a:r>
            <a:r>
              <a:rPr lang="fr-FR" sz="3200" dirty="0"/>
              <a:t>la gamme de fréquence à l’intérieure de laquelle </a:t>
            </a:r>
            <a:r>
              <a:rPr lang="fr-FR" sz="3200" dirty="0" smtClean="0"/>
              <a:t>le filtre </a:t>
            </a:r>
            <a:r>
              <a:rPr lang="fr-FR" sz="3200" dirty="0"/>
              <a:t>laisse passer </a:t>
            </a:r>
            <a:r>
              <a:rPr lang="fr-FR" sz="3200" dirty="0" smtClean="0"/>
              <a:t>le signal.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1247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856510"/>
            <a:ext cx="12192000" cy="44888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I.4</a:t>
            </a:r>
            <a:r>
              <a:rPr lang="fr-FR" sz="3200" b="1" dirty="0"/>
              <a:t>. Filtre réel et filtre idéal.</a:t>
            </a:r>
            <a:r>
              <a:rPr lang="fr-FR" sz="3200" dirty="0"/>
              <a:t> Un filtre idéal présente </a:t>
            </a:r>
            <a:r>
              <a:rPr lang="fr-FR" sz="3200" dirty="0" smtClean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3200" dirty="0" smtClean="0"/>
              <a:t>Un </a:t>
            </a:r>
            <a:r>
              <a:rPr lang="fr-FR" sz="3200" dirty="0"/>
              <a:t>affaiblissement nul dans la bande de fréquence que l’on désire conserver (Bande passante</a:t>
            </a:r>
            <a:r>
              <a:rPr lang="fr-FR" sz="3200" dirty="0" smtClean="0"/>
              <a:t>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3200" dirty="0" smtClean="0"/>
              <a:t>Un </a:t>
            </a:r>
            <a:r>
              <a:rPr lang="fr-FR" sz="3200" dirty="0"/>
              <a:t>affaiblissement infini dans la bande que l’on désire éliminer (Bande atténuée</a:t>
            </a:r>
            <a:r>
              <a:rPr lang="fr-FR" sz="3200" dirty="0" smtClean="0"/>
              <a:t>).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591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856510"/>
            <a:ext cx="12192000" cy="44888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dirty="0"/>
              <a:t>Suivant le type de réponse que l’on désire obtenir, on est amené à définir 4 familles de filtres </a:t>
            </a:r>
            <a:r>
              <a:rPr lang="fr-FR" sz="3200" dirty="0" smtClean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3200" b="1" i="1" dirty="0" smtClean="0"/>
              <a:t>Les </a:t>
            </a:r>
            <a:r>
              <a:rPr lang="fr-FR" sz="3200" b="1" i="1" dirty="0"/>
              <a:t>filtres passe-bas</a:t>
            </a:r>
            <a:r>
              <a:rPr lang="fr-FR" sz="3200" b="1" dirty="0"/>
              <a:t>, </a:t>
            </a:r>
            <a:r>
              <a:rPr lang="fr-FR" sz="3200" b="1" i="1" dirty="0" smtClean="0"/>
              <a:t>passe-haut</a:t>
            </a:r>
            <a:r>
              <a:rPr lang="fr-FR" sz="3200" b="1" i="1" dirty="0"/>
              <a:t>, </a:t>
            </a:r>
            <a:r>
              <a:rPr lang="fr-FR" sz="3200" b="1" i="1" dirty="0" smtClean="0"/>
              <a:t>passe-bande</a:t>
            </a:r>
            <a:r>
              <a:rPr lang="fr-FR" sz="3200" b="1" i="1" dirty="0"/>
              <a:t>, </a:t>
            </a:r>
            <a:r>
              <a:rPr lang="fr-FR" sz="3200" b="1" i="1" dirty="0" smtClean="0"/>
              <a:t>rejecteur </a:t>
            </a:r>
            <a:r>
              <a:rPr lang="fr-FR" sz="3200" b="1" i="1" dirty="0"/>
              <a:t>ou coupe </a:t>
            </a:r>
            <a:r>
              <a:rPr lang="fr-FR" sz="3200" b="1" i="1" dirty="0" smtClean="0"/>
              <a:t>bande</a:t>
            </a:r>
            <a:r>
              <a:rPr lang="fr-FR" sz="3200" b="1" i="1" dirty="0"/>
              <a:t>.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012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3301"/>
            <a:ext cx="8456643" cy="2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38" y="2048740"/>
            <a:ext cx="9292951" cy="33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/>
              <a:t>1. Introduction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856510"/>
            <a:ext cx="12192000" cy="5001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/>
              <a:t>I</a:t>
            </a:r>
            <a:r>
              <a:rPr lang="fr-FR" sz="2800" b="1" dirty="0" smtClean="0"/>
              <a:t>.5</a:t>
            </a:r>
            <a:r>
              <a:rPr lang="fr-FR" sz="2800" b="1" dirty="0"/>
              <a:t>. Classification des filtres</a:t>
            </a:r>
            <a:r>
              <a:rPr lang="fr-FR" sz="2800" b="1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dirty="0"/>
              <a:t>On classe les filtres en deux grandes familles </a:t>
            </a:r>
            <a:r>
              <a:rPr lang="fr-FR" sz="2800" dirty="0" smtClean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800" dirty="0" smtClean="0"/>
              <a:t>Les </a:t>
            </a:r>
            <a:r>
              <a:rPr lang="fr-FR" sz="2800" b="1" dirty="0" smtClean="0"/>
              <a:t>filtres numériques</a:t>
            </a:r>
            <a:endParaRPr lang="fr-FR" sz="2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800" b="1" dirty="0" smtClean="0"/>
              <a:t>Les filtres analogiques</a:t>
            </a:r>
            <a:r>
              <a:rPr lang="fr-FR" sz="2800" dirty="0" smtClean="0"/>
              <a:t> (</a:t>
            </a:r>
            <a:r>
              <a:rPr lang="fr-FR" sz="2800" b="1" i="1" dirty="0" smtClean="0"/>
              <a:t>passifs et actifs)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968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2</a:t>
            </a:r>
            <a:r>
              <a:rPr lang="fr-FR" dirty="0"/>
              <a:t>. Fonction de transfert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2.1</a:t>
            </a:r>
            <a:r>
              <a:rPr lang="fr-FR" sz="3200" b="1" dirty="0"/>
              <a:t>. Fonction de transfert du premier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5" y="2633520"/>
            <a:ext cx="9842301" cy="11687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86" y="3997412"/>
            <a:ext cx="5691317" cy="275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SOMMAIRE</a:t>
            </a:r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852227987"/>
              </p:ext>
            </p:extLst>
          </p:nvPr>
        </p:nvGraphicFramePr>
        <p:xfrm>
          <a:off x="1648691" y="2215960"/>
          <a:ext cx="10543308" cy="460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30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2</a:t>
            </a:r>
            <a:r>
              <a:rPr lang="fr-FR" dirty="0"/>
              <a:t>. Fonction de transfert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2.1</a:t>
            </a:r>
            <a:r>
              <a:rPr lang="fr-FR" sz="3200" b="1" dirty="0"/>
              <a:t>. Fonction de transfert du premier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79" y="2438400"/>
            <a:ext cx="6439765" cy="436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2</a:t>
            </a:r>
            <a:r>
              <a:rPr lang="fr-FR" dirty="0"/>
              <a:t>. Fonction de transfert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2.1</a:t>
            </a:r>
            <a:r>
              <a:rPr lang="fr-FR" sz="3200" b="1" dirty="0"/>
              <a:t>. Fonction de transfert du </a:t>
            </a:r>
            <a:r>
              <a:rPr lang="fr-FR" sz="3200" b="1" dirty="0" smtClean="0"/>
              <a:t>second </a:t>
            </a:r>
            <a:r>
              <a:rPr lang="fr-FR" sz="3200" b="1" dirty="0"/>
              <a:t>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172690"/>
            <a:ext cx="10976457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2</a:t>
            </a:r>
            <a:r>
              <a:rPr lang="fr-FR" dirty="0"/>
              <a:t>. Fonction de transfert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2.1</a:t>
            </a:r>
            <a:r>
              <a:rPr lang="fr-FR" sz="3200" b="1" dirty="0"/>
              <a:t>. Fonction de transfert du </a:t>
            </a:r>
            <a:r>
              <a:rPr lang="fr-FR" sz="3200" b="1" dirty="0" smtClean="0"/>
              <a:t>second </a:t>
            </a:r>
            <a:r>
              <a:rPr lang="fr-FR" sz="3200" b="1" dirty="0"/>
              <a:t>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32" y="2438401"/>
            <a:ext cx="7621431" cy="41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940"/>
            <a:ext cx="5336823" cy="14584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08" y="1995940"/>
            <a:ext cx="6548630" cy="45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1900237"/>
            <a:ext cx="3483428" cy="18170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14" y="3822927"/>
            <a:ext cx="9228092" cy="25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7084"/>
            <a:ext cx="4829097" cy="24376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243" y="4461329"/>
            <a:ext cx="8790022" cy="22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894568"/>
            <a:ext cx="6525130" cy="18214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" y="3822052"/>
            <a:ext cx="5213963" cy="28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96" y="2276475"/>
            <a:ext cx="3893556" cy="21794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5" y="4569732"/>
            <a:ext cx="8101104" cy="21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86" y="1918834"/>
            <a:ext cx="3839048" cy="2013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10" y="4127272"/>
            <a:ext cx="8710411" cy="22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3</a:t>
            </a:r>
            <a:r>
              <a:rPr lang="fr-FR" dirty="0"/>
              <a:t>. Filtres passifs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1" y="2183945"/>
            <a:ext cx="3572632" cy="3215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72" y="2183945"/>
            <a:ext cx="7574958" cy="20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74" y="1897244"/>
            <a:ext cx="10765160" cy="48637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fr-FR" sz="4800" b="1" dirty="0"/>
              <a:t>1. </a:t>
            </a:r>
            <a:r>
              <a:rPr lang="fr-FR" sz="4800" b="1" dirty="0" smtClean="0"/>
              <a:t>Introduction</a:t>
            </a:r>
            <a:endParaRPr lang="fr-FR" altLang="fr-FR" sz="4800" b="1" kern="0" dirty="0"/>
          </a:p>
        </p:txBody>
      </p:sp>
    </p:spTree>
    <p:extLst>
      <p:ext uri="{BB962C8B-B14F-4D97-AF65-F5344CB8AC3E}">
        <p14:creationId xmlns:p14="http://schemas.microsoft.com/office/powerpoint/2010/main" val="387986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4</a:t>
            </a:r>
            <a:r>
              <a:rPr lang="fr-FR" dirty="0"/>
              <a:t>. Filtres actifs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1.Filtres </a:t>
            </a:r>
            <a:r>
              <a:rPr lang="fr-FR" sz="3200" b="1" dirty="0"/>
              <a:t>actifs passe-bas du premier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877274"/>
            <a:ext cx="5238750" cy="3457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94" y="3837276"/>
            <a:ext cx="5702470" cy="14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4</a:t>
            </a:r>
            <a:r>
              <a:rPr lang="fr-FR" dirty="0"/>
              <a:t>. Filtres actifs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40181" y="1856511"/>
            <a:ext cx="9351817" cy="5818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2. Filtres </a:t>
            </a:r>
            <a:r>
              <a:rPr lang="fr-FR" sz="3200" b="1" dirty="0"/>
              <a:t>actifs passe-bas du second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950"/>
            <a:ext cx="5737889" cy="42598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830" y="3796145"/>
            <a:ext cx="6294038" cy="16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4</a:t>
            </a:r>
            <a:r>
              <a:rPr lang="fr-FR" dirty="0"/>
              <a:t>. Filtres actifs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95055"/>
            <a:ext cx="4724398" cy="15932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3. Filtres </a:t>
            </a:r>
            <a:r>
              <a:rPr lang="fr-FR" sz="3200" b="1" dirty="0"/>
              <a:t>actifs passe-haut du premier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554" y="1995055"/>
            <a:ext cx="67818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4</a:t>
            </a:r>
            <a:r>
              <a:rPr lang="fr-FR" dirty="0"/>
              <a:t>. Filtres actifs</a:t>
            </a:r>
            <a:r>
              <a:rPr lang="fr-FR" dirty="0" smtClean="0"/>
              <a:t>.</a:t>
            </a:r>
            <a:endParaRPr lang="fr-F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95055"/>
            <a:ext cx="4724398" cy="159327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3200" b="1" dirty="0" smtClean="0"/>
              <a:t>4. Filtres </a:t>
            </a:r>
            <a:r>
              <a:rPr lang="fr-FR" sz="3200" b="1" dirty="0"/>
              <a:t>actifs passe-haut du second ordre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97" y="1847850"/>
            <a:ext cx="6000750" cy="5010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0564"/>
            <a:ext cx="4993697" cy="1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</a:t>
            </a:r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74" y="1897244"/>
            <a:ext cx="10765160" cy="13308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1.1. Définition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4" y="3366655"/>
            <a:ext cx="10204176" cy="2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</a:t>
            </a:r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74" y="1897244"/>
            <a:ext cx="10765160" cy="4863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1.1. Définition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800" dirty="0"/>
              <a:t>Un </a:t>
            </a:r>
            <a:r>
              <a:rPr lang="fr-FR" sz="2800" i="1" dirty="0"/>
              <a:t>filtre électrique </a:t>
            </a:r>
            <a:r>
              <a:rPr lang="fr-FR" sz="2800" dirty="0"/>
              <a:t>est un circuit qui opère une modification d’un signal électrique d’entrée ou d’excitation </a:t>
            </a:r>
            <a:r>
              <a:rPr lang="fr-FR" sz="2800" i="1" dirty="0"/>
              <a:t>x</a:t>
            </a:r>
            <a:r>
              <a:rPr lang="fr-FR" sz="2800" dirty="0"/>
              <a:t>(</a:t>
            </a:r>
            <a:r>
              <a:rPr lang="fr-FR" sz="2800" i="1" dirty="0"/>
              <a:t>t</a:t>
            </a:r>
            <a:r>
              <a:rPr lang="fr-FR" sz="2800" dirty="0"/>
              <a:t>), pour produire un signal de sortie ou réponse, </a:t>
            </a:r>
            <a:r>
              <a:rPr lang="fr-FR" sz="2800" i="1" dirty="0"/>
              <a:t>y</a:t>
            </a:r>
            <a:r>
              <a:rPr lang="fr-FR" sz="2800" dirty="0"/>
              <a:t>(</a:t>
            </a:r>
            <a:r>
              <a:rPr lang="fr-FR" sz="2800" i="1" dirty="0"/>
              <a:t>t</a:t>
            </a:r>
            <a:r>
              <a:rPr lang="fr-FR" sz="2800" dirty="0" smtClean="0"/>
              <a:t>) de sorte à éliminer les parties indésirable du signal d’entrée</a:t>
            </a:r>
            <a:endParaRPr lang="fr-FR" alt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295410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</a:t>
            </a:r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74" y="1897244"/>
            <a:ext cx="10765160" cy="4863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400" b="1" dirty="0" smtClean="0"/>
              <a:t>1.1. Définition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fr-FR" sz="2400" dirty="0"/>
              <a:t>Filtrer un signal, c’est lui faire traverser un ensemble de dispositif électroniques, pour </a:t>
            </a:r>
            <a:r>
              <a:rPr lang="fr-FR" sz="2400" dirty="0" smtClean="0"/>
              <a:t>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Modifier </a:t>
            </a:r>
            <a:r>
              <a:rPr lang="fr-FR" sz="2400" dirty="0"/>
              <a:t>son spectre de fréquence </a:t>
            </a:r>
            <a:r>
              <a:rPr lang="fr-FR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Modifier </a:t>
            </a:r>
            <a:r>
              <a:rPr lang="fr-FR" sz="2400" dirty="0"/>
              <a:t>sa phase </a:t>
            </a:r>
            <a:r>
              <a:rPr lang="fr-FR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Extraire </a:t>
            </a:r>
            <a:r>
              <a:rPr lang="fr-FR" sz="2400" dirty="0"/>
              <a:t>une partie de l’information liée au signal </a:t>
            </a:r>
            <a:r>
              <a:rPr lang="fr-FR" sz="2400" dirty="0" smtClean="0"/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fr-FR" sz="2400" dirty="0" smtClean="0"/>
              <a:t>Eliminer </a:t>
            </a:r>
            <a:r>
              <a:rPr lang="fr-FR" sz="2400" dirty="0"/>
              <a:t>des fréquences parasites</a:t>
            </a:r>
            <a:r>
              <a:rPr lang="fr-FR" sz="2400" dirty="0" smtClean="0"/>
              <a:t>.</a:t>
            </a:r>
            <a:endParaRPr lang="fr-FR" alt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333059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97244"/>
            <a:ext cx="12053634" cy="20097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1.2. Domaines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d’application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847850"/>
            <a:ext cx="79533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6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97243"/>
            <a:ext cx="9684327" cy="32427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1.3. Paramètres caractéristiques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a) Réponse </a:t>
            </a:r>
            <a:r>
              <a:rPr lang="fr-FR" sz="2800" b="1" dirty="0"/>
              <a:t>en fréquence ou fonction de transfert </a:t>
            </a:r>
            <a:r>
              <a:rPr lang="fr-FR" sz="2800" dirty="0"/>
              <a:t>𝑻(𝝎)</a:t>
            </a:r>
            <a:r>
              <a:rPr lang="fr-FR" sz="2800" b="1" dirty="0"/>
              <a:t>.</a:t>
            </a:r>
            <a:r>
              <a:rPr lang="fr-FR" sz="2800" dirty="0"/>
              <a:t> </a:t>
            </a:r>
            <a:endParaRPr lang="fr-FR" sz="2800" dirty="0" smtClean="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dirty="0" smtClean="0"/>
              <a:t>C’est </a:t>
            </a:r>
            <a:r>
              <a:rPr lang="fr-FR" sz="2800" dirty="0"/>
              <a:t>une fonction mathématique qui décrit le comportement en fréquence d’un filtre</a:t>
            </a:r>
            <a:r>
              <a:rPr lang="fr-FR" sz="2800" dirty="0" smtClean="0"/>
              <a:t>.</a:t>
            </a:r>
            <a:endParaRPr lang="fr-FR" sz="2800" b="1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73" y="4294909"/>
            <a:ext cx="5137727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9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</p:spPr>
        <p:txBody>
          <a:bodyPr/>
          <a:lstStyle/>
          <a:p>
            <a:pPr lvl="0" algn="ctr"/>
            <a:r>
              <a:rPr lang="fr-FR" dirty="0" smtClean="0"/>
              <a:t>1</a:t>
            </a:r>
            <a:r>
              <a:rPr lang="fr-FR" dirty="0"/>
              <a:t>. 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97243"/>
            <a:ext cx="11928763" cy="40740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1.3. Paramètres caractéristiques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b="1" dirty="0" smtClean="0"/>
              <a:t>a)</a:t>
            </a:r>
            <a:r>
              <a:rPr lang="fr-FR" sz="2800" b="1" i="1" dirty="0"/>
              <a:t> A</a:t>
            </a:r>
            <a:r>
              <a:rPr lang="fr-FR" sz="2800" b="1" i="1" dirty="0" smtClean="0"/>
              <a:t>tténuation </a:t>
            </a:r>
            <a:r>
              <a:rPr lang="fr-FR" sz="2800" b="1" dirty="0" smtClean="0"/>
              <a:t>.</a:t>
            </a:r>
            <a:r>
              <a:rPr lang="fr-FR" sz="28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dirty="0"/>
              <a:t>Le module de la fonction de transfert correspond à l’amplification en tension </a:t>
            </a:r>
            <a:r>
              <a:rPr lang="fr-FR" sz="2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2800" dirty="0"/>
              <a:t>On définit aussi </a:t>
            </a:r>
            <a:r>
              <a:rPr lang="fr-FR" sz="2800" b="1" i="1" dirty="0"/>
              <a:t>l’atténuation </a:t>
            </a:r>
            <a:r>
              <a:rPr lang="fr-FR" sz="2800" dirty="0"/>
              <a:t>qui est l’inverse de la fonction de transfert</a:t>
            </a:r>
            <a:r>
              <a:rPr lang="fr-FR" sz="2800" dirty="0" smtClean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82" y="4065444"/>
            <a:ext cx="3000375" cy="666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82" y="5635768"/>
            <a:ext cx="2061551" cy="10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56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3748</TotalTime>
  <Words>504</Words>
  <Application>Microsoft Office PowerPoint</Application>
  <PresentationFormat>Grand écran</PresentationFormat>
  <Paragraphs>77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Century Gothic</vt:lpstr>
      <vt:lpstr>Times New Roman</vt:lpstr>
      <vt:lpstr>Wingdings</vt:lpstr>
      <vt:lpstr>Wingdings 2</vt:lpstr>
      <vt:lpstr>Concis</vt:lpstr>
      <vt:lpstr>COURS DE TRAITEMENT  ANALOGIQUE DES SIGNAUX www. magoe.net  </vt:lpstr>
      <vt:lpstr>SOMMAIRE</vt:lpstr>
      <vt:lpstr>Présentation PowerPoint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2. Fonction de transfert.</vt:lpstr>
      <vt:lpstr>2. Fonction de transfert.</vt:lpstr>
      <vt:lpstr>2. Fonction de transfert.</vt:lpstr>
      <vt:lpstr>2. Fonction de transfert.</vt:lpstr>
      <vt:lpstr>3. Filtres passifs.</vt:lpstr>
      <vt:lpstr>3. Filtres passifs.</vt:lpstr>
      <vt:lpstr>3. Filtres passifs.</vt:lpstr>
      <vt:lpstr>3. Filtres passifs.</vt:lpstr>
      <vt:lpstr>3. Filtres passifs.</vt:lpstr>
      <vt:lpstr>3. Filtres passifs.</vt:lpstr>
      <vt:lpstr>3. Filtres passifs.</vt:lpstr>
      <vt:lpstr>4. Filtres actifs.</vt:lpstr>
      <vt:lpstr>4. Filtres actifs.</vt:lpstr>
      <vt:lpstr>4. Filtres actifs.</vt:lpstr>
      <vt:lpstr>4. Filtres actifs.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DEVELOPPEMENT PERSONNEL</dc:title>
  <dc:creator>toshiba</dc:creator>
  <cp:lastModifiedBy>toshiba</cp:lastModifiedBy>
  <cp:revision>467</cp:revision>
  <dcterms:created xsi:type="dcterms:W3CDTF">2016-08-25T15:30:39Z</dcterms:created>
  <dcterms:modified xsi:type="dcterms:W3CDTF">2017-04-07T11:41:39Z</dcterms:modified>
</cp:coreProperties>
</file>